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75" r:id="rId10"/>
    <p:sldId id="261" r:id="rId11"/>
    <p:sldId id="270" r:id="rId12"/>
    <p:sldId id="273" r:id="rId13"/>
    <p:sldId id="276" r:id="rId14"/>
    <p:sldId id="277" r:id="rId15"/>
    <p:sldId id="263" r:id="rId16"/>
    <p:sldId id="278" r:id="rId17"/>
    <p:sldId id="264" r:id="rId18"/>
  </p:sldIdLst>
  <p:sldSz cx="9144000" cy="5143500" type="screen16x9"/>
  <p:notesSz cx="6858000" cy="9144000"/>
  <p:embeddedFontLst>
    <p:embeddedFont>
      <p:font typeface="Franklin Gothic" panose="020B0604020202020204" charset="0"/>
      <p:bold r:id="rId20"/>
    </p:embeddedFont>
    <p:embeddedFont>
      <p:font typeface="Pacifico" panose="00000500000000000000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5" roundtripDataSignature="AMtx7mhrL3BPvGgKKvAALqahunxNsfmR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202"/>
    <a:srgbClr val="BF0000"/>
    <a:srgbClr val="E68383"/>
    <a:srgbClr val="CC0000"/>
    <a:srgbClr val="039143"/>
    <a:srgbClr val="1A2835"/>
    <a:srgbClr val="D0D5D9"/>
    <a:srgbClr val="FFF7CC"/>
    <a:srgbClr val="FFD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69715-A5C5-42A4-B8B9-23D3E8F40FB2}" v="27" dt="2023-12-04T17:18:37.123"/>
    <p1510:client id="{3801A5FB-1491-49DB-B799-3CA2B49ECAC0}" v="1341" dt="2023-12-02T18:25:17.652"/>
    <p1510:client id="{399510E0-C2EC-4874-9581-04F0F6E71199}" v="3422" dt="2023-12-04T23:31:13.464"/>
    <p1510:client id="{446ECE56-D24D-452D-8173-3205DC11A351}" v="858" dt="2023-12-03T20:10:32.172"/>
    <p1510:client id="{44F33A16-9FC2-400A-AB52-80CB41537448}" v="103" dt="2023-12-04T14:55:24.606"/>
    <p1510:client id="{53D5EC4E-B685-438F-B57F-DCA2AA299EDD}" v="71" dt="2023-12-04T15:32:07.427"/>
    <p1510:client id="{6CBBD4BF-427D-4576-99A7-EB97784C9C7B}" v="1" dt="2023-12-04T23:42:39.265"/>
    <p1510:client id="{7F368737-D174-4E46-9CD0-5C853C326F39}" v="4" dt="2023-12-04T15:37:21.905"/>
    <p1510:client id="{7FEC1F3B-7760-44B5-9142-E7C0A3319173}" v="1321" dt="2023-12-03T18:54:12.694"/>
    <p1510:client id="{8036F68A-0603-49C7-B616-038482BE1CB8}" v="105" dt="2023-12-08T16:00:55.819"/>
    <p1510:client id="{8057650B-3E9A-4833-94E7-B4975445028B}" v="101" dt="2023-12-04T23:29:33.088"/>
    <p1510:client id="{88FC8CD8-CAE7-4456-9E49-79B524284489}" v="990" dt="2023-12-04T23:53:13.858"/>
    <p1510:client id="{8EB982B3-3463-4676-A846-3A184240C01A}" v="475" dt="2023-12-02T17:57:38.544"/>
    <p1510:client id="{A23F15F5-BC31-4E86-8DB6-2D70104C89A7}" v="10" dt="2023-12-03T20:06:45.965"/>
    <p1510:client id="{B65095C4-4801-42EB-917B-87DBF0F1996E}" v="21" dt="2023-12-03T20:42:11.312"/>
    <p1510:client id="{C9046436-8113-4751-8B49-1CDFFC57A4CF}" v="645" dt="2023-12-04T14:12:16.458"/>
    <p1510:client id="{DB1A2471-A374-42E0-9583-7B730696738D}" v="646" dt="2023-12-04T16:51:18.252"/>
    <p1510:client id="{DC0C93A6-77DD-4F25-9A3D-5BD4500C4A20}" v="88" dt="2023-12-02T18:22:35.189"/>
    <p1510:client id="{F577D83B-38FC-46D5-A860-2679FBC43054}" v="400" dt="2023-12-03T15:38:57.266"/>
    <p1510:client id="{F923973A-0AC3-4B7C-B088-FA41A0648A2D}" v="275" dt="2023-12-03T20:04:25.202"/>
    <p1510:client id="{FAAC6BA5-A84F-4B9B-A99E-663E5530CD21}" v="607" dt="2023-12-03T19:41:20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18911cb6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2a18911cb6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86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18911cb6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2a18911cb6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062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18911cb6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a18911cb6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18911cb6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a18911cb6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537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89b7ad3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289b7ad3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9be5d36c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1f9be5d36c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1b85f966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91b85f966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18911cb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2a18911cb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18911cb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2a18911cb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Data Normalization Due to the inconsistency in the used data and to avoid the classifier from been biased towards larger values, the selected data were normalized to the range of 0 and 1. This was done to improve the performance of the models during testing.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18911cb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2a18911cb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294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18911cb6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2a18911cb6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18911cb6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2a18911cb6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80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18911cb6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2a18911cb6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75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21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22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 sz="1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title"/>
          </p:nvPr>
        </p:nvSpPr>
        <p:spPr>
          <a:xfrm>
            <a:off x="686375" y="1423825"/>
            <a:ext cx="7773300" cy="16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>
                <a:solidFill>
                  <a:srgbClr val="FFFFFF"/>
                </a:solidFill>
              </a:rPr>
              <a:t>Analysis of Coca-Cola Stock</a:t>
            </a:r>
            <a:endParaRPr sz="4820">
              <a:solidFill>
                <a:srgbClr val="FFFFFF"/>
              </a:solidFill>
            </a:endParaRPr>
          </a:p>
        </p:txBody>
      </p:sp>
      <p:sp>
        <p:nvSpPr>
          <p:cNvPr id="54" name="Google Shape;54;p1"/>
          <p:cNvSpPr txBox="1">
            <a:spLocks noGrp="1"/>
          </p:cNvSpPr>
          <p:nvPr>
            <p:ph type="subTitle" idx="4294967295"/>
          </p:nvPr>
        </p:nvSpPr>
        <p:spPr>
          <a:xfrm>
            <a:off x="802200" y="3864775"/>
            <a:ext cx="59958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None/>
            </a:pPr>
            <a:r>
              <a:rPr lang="en" sz="1500" b="1"/>
              <a:t>Luz Melo | Gia Smith | </a:t>
            </a:r>
            <a:r>
              <a:rPr lang="en" sz="15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Meesun Yang</a:t>
            </a:r>
            <a:endParaRPr sz="1500" b="1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None/>
            </a:pPr>
            <a:r>
              <a:rPr lang="en" sz="1500" b="1"/>
              <a:t>DS 7200 Distributed Computing, Fall 2023</a:t>
            </a:r>
            <a:endParaRPr sz="15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r>
            <a:r>
              <a:rPr lang="en" sz="1500" b="1"/>
              <a:t>2</a:t>
            </a:r>
            <a:r>
              <a:rPr lang="en" sz="15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/</a:t>
            </a:r>
            <a:r>
              <a:rPr lang="en" sz="1500" b="1"/>
              <a:t>5</a:t>
            </a:r>
            <a:r>
              <a:rPr lang="en" sz="1500" b="1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/2023</a:t>
            </a:r>
            <a:endParaRPr sz="1500" b="1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55" name="Google Shape;55;p1"/>
          <p:cNvSpPr/>
          <p:nvPr/>
        </p:nvSpPr>
        <p:spPr>
          <a:xfrm rot="10800000" flipH="1">
            <a:off x="802250" y="31991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209" y="455500"/>
            <a:ext cx="2191806" cy="1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18911cb62_0_16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>
                <a:solidFill>
                  <a:srgbClr val="FFFFFF"/>
                </a:solidFill>
              </a:rPr>
              <a:t>Model Performance: Random Forest</a:t>
            </a:r>
            <a:endParaRPr lang="en-US"/>
          </a:p>
        </p:txBody>
      </p:sp>
      <p:sp>
        <p:nvSpPr>
          <p:cNvPr id="99" name="Google Shape;99;g2a18911cb62_0_16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a18911cb62_0_16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10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1" name="Google Shape;101;g2a18911cb62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a18911cb62_0_16"/>
          <p:cNvSpPr txBox="1"/>
          <p:nvPr/>
        </p:nvSpPr>
        <p:spPr>
          <a:xfrm>
            <a:off x="652512" y="1148433"/>
            <a:ext cx="8348768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>
              <a:lnSpc>
                <a:spcPct val="150000"/>
              </a:lnSpc>
              <a:buClr>
                <a:schemeClr val="lt1"/>
              </a:buClr>
              <a:buSzPts val="2300"/>
            </a:pPr>
            <a:r>
              <a:rPr lang="en-US" sz="23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Experiment: </a:t>
            </a:r>
            <a:r>
              <a:rPr lang="en-US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Does feature extraction improves the performance?</a:t>
            </a:r>
          </a:p>
        </p:txBody>
      </p:sp>
      <p:sp>
        <p:nvSpPr>
          <p:cNvPr id="22" name="Google Shape;102;g2a18911cb62_0_16">
            <a:extLst>
              <a:ext uri="{FF2B5EF4-FFF2-40B4-BE49-F238E27FC236}">
                <a16:creationId xmlns:a16="http://schemas.microsoft.com/office/drawing/2014/main" id="{FA1FD26C-2497-7788-B460-8584FB60F185}"/>
              </a:ext>
            </a:extLst>
          </p:cNvPr>
          <p:cNvSpPr txBox="1"/>
          <p:nvPr/>
        </p:nvSpPr>
        <p:spPr>
          <a:xfrm>
            <a:off x="664720" y="1792107"/>
            <a:ext cx="353786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>
              <a:lnSpc>
                <a:spcPct val="150000"/>
              </a:lnSpc>
            </a:pPr>
            <a:r>
              <a:rPr lang="en-US" sz="1000" b="1">
                <a:solidFill>
                  <a:schemeClr val="lt1"/>
                </a:solidFill>
                <a:latin typeface="Franklin Gothic"/>
              </a:rPr>
              <a:t>Stock price prediction: Quarterly data</a:t>
            </a:r>
            <a:endParaRPr lang="en-US">
              <a:solidFill>
                <a:schemeClr val="lt1"/>
              </a:solidFill>
            </a:endParaRPr>
          </a:p>
          <a:p>
            <a:pPr marL="82550">
              <a:lnSpc>
                <a:spcPct val="150000"/>
              </a:lnSpc>
              <a:buSzPts val="2300"/>
            </a:pPr>
            <a:r>
              <a:rPr lang="en-US" sz="10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Features: open, high, low, volume</a:t>
            </a:r>
            <a:r>
              <a:rPr lang="en-US" sz="1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, … 100 more!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Google Shape;102;g2a18911cb62_0_16">
            <a:extLst>
              <a:ext uri="{FF2B5EF4-FFF2-40B4-BE49-F238E27FC236}">
                <a16:creationId xmlns:a16="http://schemas.microsoft.com/office/drawing/2014/main" id="{FED00786-B9D3-D4D3-02E1-434EE60FCB33}"/>
              </a:ext>
            </a:extLst>
          </p:cNvPr>
          <p:cNvSpPr txBox="1"/>
          <p:nvPr/>
        </p:nvSpPr>
        <p:spPr>
          <a:xfrm>
            <a:off x="4203035" y="1793392"/>
            <a:ext cx="353786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>
              <a:lnSpc>
                <a:spcPct val="150000"/>
              </a:lnSpc>
            </a:pPr>
            <a:r>
              <a:rPr lang="en-US" sz="1000" b="1">
                <a:solidFill>
                  <a:schemeClr val="lt1"/>
                </a:solidFill>
                <a:latin typeface="Franklin Gothic"/>
              </a:rPr>
              <a:t>Stock price prediction: Quarterly data</a:t>
            </a:r>
            <a:endParaRPr lang="en-US"/>
          </a:p>
          <a:p>
            <a:pPr marL="82550">
              <a:lnSpc>
                <a:spcPct val="150000"/>
              </a:lnSpc>
              <a:buSzPts val="2300"/>
            </a:pPr>
            <a:r>
              <a:rPr lang="en-US" sz="10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Features: top 5 features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78F2B-A4FB-3AAC-580F-254527E89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23" y="2352774"/>
            <a:ext cx="3518004" cy="1898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ED7DF3-459B-F762-20D7-FEB04BDE2E8C}"/>
              </a:ext>
            </a:extLst>
          </p:cNvPr>
          <p:cNvSpPr txBox="1"/>
          <p:nvPr/>
        </p:nvSpPr>
        <p:spPr>
          <a:xfrm>
            <a:off x="989449" y="2607725"/>
            <a:ext cx="1442802" cy="5586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MAE: 1.00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RMSE: 1.27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R-Squared: 0.99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EE540-2947-9B73-F130-DB0D88C03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927" y="2352946"/>
            <a:ext cx="3554962" cy="1007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A7279A-34CA-99D2-4729-14CCDDC99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7928" y="2352773"/>
            <a:ext cx="3554962" cy="18970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FDB0FC-DCC6-E3CA-E48E-E871A2A22625}"/>
              </a:ext>
            </a:extLst>
          </p:cNvPr>
          <p:cNvSpPr txBox="1"/>
          <p:nvPr/>
        </p:nvSpPr>
        <p:spPr>
          <a:xfrm>
            <a:off x="4507453" y="2581969"/>
            <a:ext cx="1442802" cy="5586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MAE: </a:t>
            </a:r>
            <a:r>
              <a:rPr lang="en-US" sz="1000">
                <a:solidFill>
                  <a:srgbClr val="C00000"/>
                </a:solidFill>
                <a:latin typeface="Franklin Gothic"/>
              </a:rPr>
              <a:t>1.12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RMSE:</a:t>
            </a:r>
            <a:r>
              <a:rPr lang="en-US" sz="1000">
                <a:solidFill>
                  <a:srgbClr val="039143"/>
                </a:solidFill>
                <a:latin typeface="Franklin Gothic"/>
              </a:rPr>
              <a:t> </a:t>
            </a:r>
            <a:r>
              <a:rPr lang="en-US" sz="1000">
                <a:solidFill>
                  <a:srgbClr val="C00000"/>
                </a:solidFill>
                <a:latin typeface="Franklin Gothic"/>
              </a:rPr>
              <a:t>1.51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R-Squared: </a:t>
            </a:r>
            <a:r>
              <a:rPr lang="en-US" sz="1000">
                <a:solidFill>
                  <a:srgbClr val="C00000"/>
                </a:solidFill>
                <a:latin typeface="Franklin Gothic"/>
              </a:rPr>
              <a:t>0.98</a:t>
            </a:r>
          </a:p>
        </p:txBody>
      </p:sp>
    </p:spTree>
    <p:extLst>
      <p:ext uri="{BB962C8B-B14F-4D97-AF65-F5344CB8AC3E}">
        <p14:creationId xmlns:p14="http://schemas.microsoft.com/office/powerpoint/2010/main" val="386882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  <p:bldP spid="1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18911cb62_0_16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</a:rPr>
              <a:t>Model Performance: Naive Bayes and SVM</a:t>
            </a:r>
            <a:endParaRPr lang="en-US" dirty="0"/>
          </a:p>
        </p:txBody>
      </p:sp>
      <p:sp>
        <p:nvSpPr>
          <p:cNvPr id="99" name="Google Shape;99;g2a18911cb62_0_16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a18911cb62_0_16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11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1" name="Google Shape;101;g2a18911cb62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raph of a positive rate&#10;&#10;Description automatically generated">
            <a:extLst>
              <a:ext uri="{FF2B5EF4-FFF2-40B4-BE49-F238E27FC236}">
                <a16:creationId xmlns:a16="http://schemas.microsoft.com/office/drawing/2014/main" id="{EA7C63AE-EEA1-AD03-44C3-6100211A4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31" y="1337843"/>
            <a:ext cx="3197589" cy="3123631"/>
          </a:xfrm>
          <a:prstGeom prst="rect">
            <a:avLst/>
          </a:prstGeom>
        </p:spPr>
      </p:pic>
      <p:pic>
        <p:nvPicPr>
          <p:cNvPr id="3" name="Picture 2" descr="A graph of a positive rate&#10;&#10;Description automatically generated">
            <a:extLst>
              <a:ext uri="{FF2B5EF4-FFF2-40B4-BE49-F238E27FC236}">
                <a16:creationId xmlns:a16="http://schemas.microsoft.com/office/drawing/2014/main" id="{0CDD8B73-E54F-EAFC-AAD7-570D1A291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937" y="1336961"/>
            <a:ext cx="3249118" cy="311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6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18911cb62_0_35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FFFFFF"/>
                </a:solidFill>
              </a:rPr>
              <a:t>Conclusions and Future Research</a:t>
            </a:r>
            <a:endParaRPr sz="3220">
              <a:solidFill>
                <a:srgbClr val="FFFFFF"/>
              </a:solidFill>
            </a:endParaRPr>
          </a:p>
        </p:txBody>
      </p:sp>
      <p:sp>
        <p:nvSpPr>
          <p:cNvPr id="117" name="Google Shape;117;g2a18911cb62_0_35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a18911cb62_0_35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12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19" name="Google Shape;119;g2a18911cb62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a18911cb62_0_35"/>
          <p:cNvSpPr txBox="1"/>
          <p:nvPr/>
        </p:nvSpPr>
        <p:spPr>
          <a:xfrm>
            <a:off x="679356" y="1316475"/>
            <a:ext cx="7666570" cy="394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Conclusions:</a:t>
            </a:r>
          </a:p>
          <a:p>
            <a:pPr marL="914400" lvl="2" indent="-374650"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The champion model is SVM.</a:t>
            </a:r>
            <a:endParaRPr lang="en-US" sz="1800">
              <a:solidFill>
                <a:schemeClr val="lt1"/>
              </a:solidFill>
              <a:latin typeface="Franklin Gothic"/>
            </a:endParaRPr>
          </a:p>
          <a:p>
            <a:pPr marL="914400" lvl="2" indent="-374650"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Historical stock price data alone may not be the best predictors.</a:t>
            </a:r>
          </a:p>
          <a:p>
            <a:pPr marL="40005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Future Research:</a:t>
            </a:r>
          </a:p>
          <a:p>
            <a:pPr marL="914400" lvl="2" indent="-374650"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Verify our model results against actual future stock movement</a:t>
            </a:r>
          </a:p>
          <a:p>
            <a:pPr marL="914400" lvl="2" indent="-374650"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Utilize other financials/features for predictors (that we were not able to collect here)</a:t>
            </a:r>
            <a:endParaRPr lang="en-US">
              <a:solidFill>
                <a:schemeClr val="lt1"/>
              </a:solidFill>
            </a:endParaRPr>
          </a:p>
          <a:p>
            <a:pPr marL="914400" lvl="2" indent="-374650"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Create add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itional models with other stocks</a:t>
            </a:r>
            <a:endParaRPr lang="en-US">
              <a:solidFill>
                <a:schemeClr val="lt1"/>
              </a:solidFill>
            </a:endParaRPr>
          </a:p>
          <a:p>
            <a:pPr marL="914400" lvl="2" indent="-374650">
              <a:lnSpc>
                <a:spcPct val="150000"/>
              </a:lnSpc>
              <a:buClr>
                <a:schemeClr val="lt1"/>
              </a:buClr>
              <a:buSzPts val="2300"/>
              <a:buFont typeface="Courier New"/>
              <a:buChar char="o"/>
            </a:pPr>
            <a:endParaRPr lang="en-US" sz="1800">
              <a:solidFill>
                <a:schemeClr val="lt1"/>
              </a:solidFill>
              <a:latin typeface="Franklin Gothic"/>
            </a:endParaRPr>
          </a:p>
          <a:p>
            <a:pPr marL="914400" lvl="2" indent="-374650">
              <a:lnSpc>
                <a:spcPct val="150000"/>
              </a:lnSpc>
              <a:buClr>
                <a:schemeClr val="lt1"/>
              </a:buClr>
              <a:buSzPts val="2300"/>
              <a:buFont typeface="Courier New"/>
              <a:buChar char="o"/>
            </a:pPr>
            <a:endParaRPr lang="en-US">
              <a:solidFill>
                <a:schemeClr val="lt1"/>
              </a:solidFill>
              <a:latin typeface="Franklin Gothic"/>
            </a:endParaRP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endParaRPr lang="en-US" sz="2300">
              <a:solidFill>
                <a:schemeClr val="lt1"/>
              </a:solidFill>
              <a:latin typeface="Frankli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18911cb62_0_35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90"/>
            </a:pPr>
            <a:r>
              <a:rPr lang="en" sz="3200">
                <a:solidFill>
                  <a:srgbClr val="FFFFFF"/>
                </a:solidFill>
              </a:rPr>
              <a:t>Appendix I</a:t>
            </a:r>
            <a:endParaRPr sz="3220">
              <a:solidFill>
                <a:srgbClr val="FFFFFF"/>
              </a:solidFill>
            </a:endParaRPr>
          </a:p>
        </p:txBody>
      </p:sp>
      <p:sp>
        <p:nvSpPr>
          <p:cNvPr id="117" name="Google Shape;117;g2a18911cb62_0_35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a18911cb62_0_35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13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19" name="Google Shape;119;g2a18911cb62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a18911cb62_0_35"/>
          <p:cNvSpPr txBox="1"/>
          <p:nvPr/>
        </p:nvSpPr>
        <p:spPr>
          <a:xfrm>
            <a:off x="687462" y="1397539"/>
            <a:ext cx="7666570" cy="422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>
              <a:lnSpc>
                <a:spcPct val="150000"/>
              </a:lnSpc>
              <a:buClr>
                <a:schemeClr val="lt1"/>
              </a:buClr>
              <a:buSzPts val="2300"/>
            </a:pPr>
            <a:r>
              <a:rPr lang="en-US" sz="1800">
                <a:solidFill>
                  <a:schemeClr val="lt1"/>
                </a:solidFill>
                <a:latin typeface="Franklin Gothic"/>
              </a:rPr>
              <a:t>Subset of Predictors from Quarterly Earnings Reports:</a:t>
            </a:r>
            <a:endParaRPr lang="en-US">
              <a:solidFill>
                <a:schemeClr val="lt1"/>
              </a:solidFill>
            </a:endParaRPr>
          </a:p>
          <a:p>
            <a:pPr marL="539750" lvl="2">
              <a:buClr>
                <a:schemeClr val="lt1"/>
              </a:buClr>
              <a:buSzPts val="2300"/>
            </a:pPr>
            <a:endParaRPr lang="en-US" sz="1800">
              <a:solidFill>
                <a:schemeClr val="lt1"/>
              </a:solidFill>
              <a:latin typeface="Franklin Gothic"/>
            </a:endParaRPr>
          </a:p>
          <a:p>
            <a:pPr marL="539750" lvl="2">
              <a:buSzPts val="2300"/>
            </a:pPr>
            <a:r>
              <a:rPr lang="en-US" sz="1800">
                <a:solidFill>
                  <a:schemeClr val="lt1"/>
                </a:solidFill>
                <a:latin typeface="Franklin Gothic"/>
              </a:rPr>
              <a:t>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PeRatio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PsRatio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PbRatio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TotalRevenue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GrossProfit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EnterprisesValueRevenueRatio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EnterprisesValueEBITDARatio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OperatingExpense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OperatingIncome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NetIncome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BasicEPS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TotalExpenses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NormalizedIncome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"EBIT", "EBITDA",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TotalAssets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CashAndCashEquivalents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NetPPE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GrossPPE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", "TotalDebt", "</a:t>
            </a:r>
            <a:r>
              <a:rPr lang="en-US" sz="1800" err="1">
                <a:solidFill>
                  <a:schemeClr val="lt1"/>
                </a:solidFill>
                <a:latin typeface="Franklin Gothic"/>
              </a:rPr>
              <a:t>RetainedEarnings</a:t>
            </a:r>
            <a:r>
              <a:rPr lang="en-US" sz="1800">
                <a:solidFill>
                  <a:schemeClr val="lt1"/>
                </a:solidFill>
                <a:latin typeface="Franklin Gothic"/>
              </a:rPr>
              <a:t>"</a:t>
            </a:r>
            <a:endParaRPr lang="en-US">
              <a:solidFill>
                <a:schemeClr val="lt1"/>
              </a:solidFill>
            </a:endParaRPr>
          </a:p>
          <a:p>
            <a:pPr marL="40005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endParaRPr lang="en-US" sz="1800">
              <a:solidFill>
                <a:schemeClr val="lt1"/>
              </a:solidFill>
              <a:latin typeface="Franklin Gothic"/>
            </a:endParaRPr>
          </a:p>
          <a:p>
            <a:pPr marL="914400" lvl="2" indent="-374650">
              <a:lnSpc>
                <a:spcPct val="150000"/>
              </a:lnSpc>
              <a:buClr>
                <a:schemeClr val="lt1"/>
              </a:buClr>
              <a:buSzPts val="2300"/>
              <a:buFont typeface="Courier New"/>
              <a:buChar char="o"/>
            </a:pPr>
            <a:endParaRPr lang="en-US" sz="1800">
              <a:solidFill>
                <a:schemeClr val="lt1"/>
              </a:solidFill>
              <a:latin typeface="Franklin Gothic"/>
            </a:endParaRPr>
          </a:p>
          <a:p>
            <a:pPr marL="914400" lvl="2" indent="-374650">
              <a:lnSpc>
                <a:spcPct val="150000"/>
              </a:lnSpc>
              <a:buClr>
                <a:schemeClr val="lt1"/>
              </a:buClr>
              <a:buSzPts val="2300"/>
              <a:buFont typeface="Courier New"/>
              <a:buChar char="o"/>
            </a:pPr>
            <a:endParaRPr lang="en-US">
              <a:solidFill>
                <a:schemeClr val="lt1"/>
              </a:solidFill>
              <a:latin typeface="Franklin Gothic"/>
            </a:endParaRP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endParaRPr lang="en-US" sz="2300">
              <a:solidFill>
                <a:schemeClr val="lt1"/>
              </a:solidFill>
              <a:latin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55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89b7ad361_0_0"/>
          <p:cNvSpPr txBox="1">
            <a:spLocks noGrp="1"/>
          </p:cNvSpPr>
          <p:nvPr>
            <p:ph type="title"/>
          </p:nvPr>
        </p:nvSpPr>
        <p:spPr>
          <a:xfrm>
            <a:off x="838775" y="1175250"/>
            <a:ext cx="70194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320">
                <a:solidFill>
                  <a:srgbClr val="FFDA24"/>
                </a:solidFill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sz="3320">
              <a:solidFill>
                <a:srgbClr val="FFDA24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6" name="Google Shape;126;g2289b7ad361_0_0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14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27" name="Google Shape;127;g2289b7ad36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9be5d36c8_0_57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FFFFFF"/>
                </a:solidFill>
              </a:rPr>
              <a:t>Table of Contents</a:t>
            </a:r>
            <a:endParaRPr sz="3220">
              <a:solidFill>
                <a:srgbClr val="FFFFFF"/>
              </a:solidFill>
            </a:endParaRPr>
          </a:p>
        </p:txBody>
      </p:sp>
      <p:sp>
        <p:nvSpPr>
          <p:cNvPr id="63" name="Google Shape;63;g1f9be5d36c8_0_57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1f9be5d36c8_0_57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2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g1f9be5d36c8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f9be5d36c8_0_57"/>
          <p:cNvSpPr txBox="1"/>
          <p:nvPr/>
        </p:nvSpPr>
        <p:spPr>
          <a:xfrm>
            <a:off x="671250" y="1168939"/>
            <a:ext cx="71964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ranklin Gothic"/>
              <a:buAutoNum type="alphaUcPeriod"/>
            </a:pPr>
            <a:r>
              <a:rPr lang="en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Executive Summary</a:t>
            </a:r>
            <a:endParaRPr sz="23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AutoNum type="alphaUcPeriod"/>
            </a:pPr>
            <a:r>
              <a:rPr lang="en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Summary &amp; Exploration</a:t>
            </a:r>
            <a:endParaRPr sz="23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ranklin Gothic"/>
              <a:buAutoNum type="alphaUcPeriod"/>
            </a:pPr>
            <a:r>
              <a:rPr lang="en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Variable Transformations and Preprocessing</a:t>
            </a:r>
            <a:endParaRPr sz="23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ranklin Gothic"/>
              <a:buAutoNum type="alphaUcPeriod"/>
            </a:pPr>
            <a:r>
              <a:rPr lang="en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Models Constructed</a:t>
            </a:r>
            <a:endParaRPr sz="23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ranklin Gothic"/>
              <a:buAutoNum type="alphaUcPeriod"/>
            </a:pPr>
            <a:r>
              <a:rPr lang="en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Model Performance</a:t>
            </a:r>
            <a:endParaRPr sz="23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ranklin Gothic"/>
              <a:buAutoNum type="alphaUcPeriod"/>
            </a:pPr>
            <a:r>
              <a:rPr lang="en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Conclusions and Future Research</a:t>
            </a:r>
            <a:endParaRPr sz="23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1b85f9669_0_109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FFFFFF"/>
                </a:solidFill>
              </a:rPr>
              <a:t>Executive Summary</a:t>
            </a:r>
            <a:endParaRPr sz="3220">
              <a:solidFill>
                <a:srgbClr val="FFFFFF"/>
              </a:solidFill>
            </a:endParaRPr>
          </a:p>
        </p:txBody>
      </p:sp>
      <p:sp>
        <p:nvSpPr>
          <p:cNvPr id="72" name="Google Shape;72;g291b85f9669_0_109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91b85f9669_0_109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3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4" name="Google Shape;74;g291b85f9669_0_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291b85f9669_0_109"/>
          <p:cNvSpPr txBox="1"/>
          <p:nvPr/>
        </p:nvSpPr>
        <p:spPr>
          <a:xfrm>
            <a:off x="554161" y="1211122"/>
            <a:ext cx="7917868" cy="297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74650">
              <a:spcAft>
                <a:spcPts val="500"/>
              </a:spcAft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Research Question: </a:t>
            </a:r>
            <a:endParaRPr lang="en-US" sz="2000">
              <a:solidFill>
                <a:schemeClr val="lt1"/>
              </a:solidFill>
            </a:endParaRPr>
          </a:p>
          <a:p>
            <a:pPr marL="914400" lvl="1" indent="-374650">
              <a:spcAft>
                <a:spcPts val="500"/>
              </a:spcAft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bg1"/>
                </a:solidFill>
                <a:latin typeface="Franklin Gothic"/>
                <a:ea typeface="Franklin Gothic"/>
                <a:cs typeface="Franklin Gothic"/>
              </a:rPr>
              <a:t>How well can we predict Coca-Cola stock price movement using historical stock price data and/or historical earnings financial data?</a:t>
            </a:r>
          </a:p>
          <a:p>
            <a:pPr marL="914400" lvl="1" indent="-374650">
              <a:spcAft>
                <a:spcPts val="500"/>
              </a:spcAft>
              <a:buClr>
                <a:schemeClr val="lt1"/>
              </a:buClr>
              <a:buSzPts val="2300"/>
              <a:buFont typeface="Courier New"/>
              <a:buChar char="o"/>
            </a:pPr>
            <a:endParaRPr lang="en-US" sz="1600">
              <a:solidFill>
                <a:schemeClr val="bg1"/>
              </a:solidFill>
              <a:latin typeface="Franklin Gothic"/>
              <a:ea typeface="Franklin Gothic"/>
              <a:cs typeface="Franklin Gothic"/>
            </a:endParaRPr>
          </a:p>
          <a:p>
            <a:pPr marL="457200" indent="-374650">
              <a:spcAft>
                <a:spcPts val="500"/>
              </a:spcAft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Findings:</a:t>
            </a:r>
          </a:p>
          <a:p>
            <a:pPr marL="914400" lvl="1" indent="-374650">
              <a:spcAft>
                <a:spcPts val="500"/>
              </a:spcAft>
              <a:buClr>
                <a:srgbClr val="FFFFFF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Linear model is not good</a:t>
            </a:r>
          </a:p>
          <a:p>
            <a:pPr marL="914400" lvl="1" indent="-374650">
              <a:spcAft>
                <a:spcPts val="500"/>
              </a:spcAft>
              <a:buClr>
                <a:srgbClr val="FFFFFF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SVM is the champion!</a:t>
            </a:r>
          </a:p>
          <a:p>
            <a:pPr marL="914400" lvl="1" indent="-374650">
              <a:spcAft>
                <a:spcPts val="500"/>
              </a:spcAft>
              <a:buClr>
                <a:srgbClr val="FFFFFF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</a:rPr>
              <a:t>Historical stock price data alone do not provide the best predictors for predicting stock movement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18911cb62_0_0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FFFFFF"/>
                </a:solidFill>
              </a:rPr>
              <a:t>Data Summary</a:t>
            </a:r>
            <a:endParaRPr sz="3220">
              <a:solidFill>
                <a:srgbClr val="FFFFFF"/>
              </a:solidFill>
            </a:endParaRPr>
          </a:p>
        </p:txBody>
      </p:sp>
      <p:sp>
        <p:nvSpPr>
          <p:cNvPr id="81" name="Google Shape;81;g2a18911cb62_0_0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a18911cb62_0_0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4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83" name="Google Shape;83;g2a18911cb62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a18911cb62_0_0"/>
          <p:cNvSpPr txBox="1"/>
          <p:nvPr/>
        </p:nvSpPr>
        <p:spPr>
          <a:xfrm>
            <a:off x="683409" y="1409698"/>
            <a:ext cx="7717356" cy="299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74650">
              <a:spcAft>
                <a:spcPts val="300"/>
              </a:spcAft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Data Source: Yahoo Finance</a:t>
            </a:r>
            <a:endParaRPr lang="en-US" sz="1600">
              <a:solidFill>
                <a:schemeClr val="lt1"/>
              </a:solidFill>
              <a:latin typeface="Franklin Gothic"/>
              <a:ea typeface="Franklin Gothic"/>
            </a:endParaRPr>
          </a:p>
          <a:p>
            <a:pPr marL="914400" lvl="1" indent="-374650">
              <a:spcAft>
                <a:spcPts val="300"/>
              </a:spcAft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</a:rPr>
              <a:t>Daily historical stock price: 15,578 samples in one dataset</a:t>
            </a:r>
          </a:p>
          <a:p>
            <a:pPr marL="914400" lvl="1" indent="-374650">
              <a:spcAft>
                <a:spcPts val="300"/>
              </a:spcAft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</a:rPr>
              <a:t>Quarterly earnings financial data: 139 samples across 4 datasets</a:t>
            </a:r>
            <a:endParaRPr lang="en-US" sz="1600">
              <a:solidFill>
                <a:schemeClr val="lt1"/>
              </a:solidFill>
            </a:endParaRPr>
          </a:p>
          <a:p>
            <a:pPr marL="457200" indent="-374650">
              <a:spcAft>
                <a:spcPts val="300"/>
              </a:spcAft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Target Variables:</a:t>
            </a:r>
            <a:endParaRPr lang="en-US" sz="1600">
              <a:solidFill>
                <a:schemeClr val="lt1"/>
              </a:solidFill>
            </a:endParaRPr>
          </a:p>
          <a:p>
            <a:pPr marL="914400" lvl="1" indent="-374650">
              <a:spcAft>
                <a:spcPts val="300"/>
              </a:spcAft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Rate of return</a:t>
            </a:r>
          </a:p>
          <a:p>
            <a:pPr marL="914400" lvl="1" indent="-374650">
              <a:spcAft>
                <a:spcPts val="300"/>
              </a:spcAft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Adjusted close</a:t>
            </a:r>
          </a:p>
          <a:p>
            <a:pPr marL="457200" indent="-374650">
              <a:spcAft>
                <a:spcPts val="300"/>
              </a:spcAft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Predictors: </a:t>
            </a:r>
          </a:p>
          <a:p>
            <a:pPr marL="914400" lvl="1" indent="-374650">
              <a:spcAft>
                <a:spcPts val="300"/>
              </a:spcAft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Open, Close, High, Low, Volume from previous days (historical stock data)</a:t>
            </a:r>
          </a:p>
          <a:p>
            <a:pPr marL="914400" lvl="1" indent="-374650">
              <a:spcAft>
                <a:spcPts val="300"/>
              </a:spcAft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See Appendix I for a subset of quarterly earnings financial predictors</a:t>
            </a:r>
          </a:p>
          <a:p>
            <a:pPr marL="914400" lvl="1" indent="-374650">
              <a:buClr>
                <a:schemeClr val="lt1"/>
              </a:buClr>
              <a:buSzPts val="2300"/>
              <a:buFont typeface="Courier New"/>
              <a:buChar char="o"/>
            </a:pPr>
            <a:endParaRPr lang="en-US" sz="16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</p:txBody>
      </p:sp>
      <p:pic>
        <p:nvPicPr>
          <p:cNvPr id="3" name="Picture 2" descr="A screenshot of a number&#10;&#10;Description automatically generated">
            <a:extLst>
              <a:ext uri="{FF2B5EF4-FFF2-40B4-BE49-F238E27FC236}">
                <a16:creationId xmlns:a16="http://schemas.microsoft.com/office/drawing/2014/main" id="{D7DCDDA7-735C-ABBC-8938-A986FFF2D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42" r="-171" b="1408"/>
          <a:stretch/>
        </p:blipFill>
        <p:spPr>
          <a:xfrm>
            <a:off x="5141248" y="894105"/>
            <a:ext cx="3328759" cy="368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B0B0C-35FC-87D3-6C61-A4E131985420}"/>
              </a:ext>
            </a:extLst>
          </p:cNvPr>
          <p:cNvSpPr txBox="1"/>
          <p:nvPr/>
        </p:nvSpPr>
        <p:spPr>
          <a:xfrm>
            <a:off x="5045359" y="322842"/>
            <a:ext cx="3581243" cy="733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"/>
              </a:rPr>
              <a:t>The Coca-Cola Company (KO)</a:t>
            </a:r>
          </a:p>
          <a:p>
            <a:r>
              <a:rPr lang="en-US">
                <a:solidFill>
                  <a:schemeClr val="bg1"/>
                </a:solidFill>
                <a:latin typeface="Franklin Gothic"/>
              </a:rPr>
              <a:t>NYSE - NYSE Delayed Price. Currency in USD</a:t>
            </a:r>
          </a:p>
          <a:p>
            <a:pPr algn="l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18911cb62_0_8"/>
          <p:cNvSpPr txBox="1">
            <a:spLocks noGrp="1"/>
          </p:cNvSpPr>
          <p:nvPr>
            <p:ph type="title"/>
          </p:nvPr>
        </p:nvSpPr>
        <p:spPr>
          <a:xfrm>
            <a:off x="560726" y="455700"/>
            <a:ext cx="8271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FFFFFF"/>
                </a:solidFill>
              </a:rPr>
              <a:t>Variable Transformations and Preprocessing</a:t>
            </a:r>
            <a:endParaRPr sz="3220">
              <a:solidFill>
                <a:srgbClr val="FFFFFF"/>
              </a:solidFill>
            </a:endParaRPr>
          </a:p>
        </p:txBody>
      </p:sp>
      <p:sp>
        <p:nvSpPr>
          <p:cNvPr id="90" name="Google Shape;90;g2a18911cb62_0_8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a18911cb62_0_8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5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92" name="Google Shape;92;g2a18911cb62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a18911cb62_0_8"/>
          <p:cNvSpPr txBox="1"/>
          <p:nvPr/>
        </p:nvSpPr>
        <p:spPr>
          <a:xfrm>
            <a:off x="671250" y="1243517"/>
            <a:ext cx="7196400" cy="37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74650"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Preprocessing Steps: </a:t>
            </a:r>
            <a:endParaRPr lang="en-US">
              <a:solidFill>
                <a:schemeClr val="lt1"/>
              </a:solidFill>
            </a:endParaRPr>
          </a:p>
          <a:p>
            <a:pPr marL="914400" lvl="1" indent="-374650"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Daily historical data (5 predictors):</a:t>
            </a:r>
          </a:p>
          <a:p>
            <a:pPr marL="1314450" lvl="2" indent="-374650">
              <a:buClr>
                <a:schemeClr val="lt1"/>
              </a:buClr>
              <a:buSzPts val="2300"/>
              <a:buFont typeface="Wingdings"/>
              <a:buChar char="§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Generate Rate of Return data and add to </a:t>
            </a:r>
            <a:r>
              <a:rPr lang="en-US" sz="1600" err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dataframe</a:t>
            </a:r>
            <a:endParaRPr lang="en-US" sz="16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  <a:p>
            <a:pPr marL="1314450" lvl="2" indent="-374650">
              <a:buClr>
                <a:schemeClr val="lt1"/>
              </a:buClr>
              <a:buSzPts val="2300"/>
              <a:buFont typeface="Wingdings"/>
              <a:buChar char="§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Generate D statistic and add to </a:t>
            </a:r>
            <a:r>
              <a:rPr lang="en-US" sz="1600" err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dataframe</a:t>
            </a:r>
            <a:endParaRPr lang="en-US" sz="16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  <a:p>
            <a:pPr marL="1314450" lvl="2" indent="-374650">
              <a:buClr>
                <a:schemeClr val="lt1"/>
              </a:buClr>
              <a:buSzPts val="2300"/>
              <a:buFont typeface="Wingdings"/>
              <a:buChar char="§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Remove rows with null values</a:t>
            </a:r>
          </a:p>
          <a:p>
            <a:pPr marL="914400" lvl="1" indent="-374650">
              <a:buClr>
                <a:schemeClr val="lt1"/>
              </a:buClr>
              <a:buSzPts val="2300"/>
              <a:buFont typeface="Courier New"/>
              <a:buChar char="o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Quarterly earnings financial data (106 predictors):</a:t>
            </a:r>
          </a:p>
          <a:p>
            <a:pPr marL="1314450" lvl="2" indent="-374650">
              <a:buClr>
                <a:schemeClr val="lt1"/>
              </a:buClr>
              <a:buSzPts val="2300"/>
              <a:buFont typeface="Wingdings"/>
              <a:buChar char="§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Combine all CSV files into one </a:t>
            </a:r>
            <a:r>
              <a:rPr lang="en-US" sz="1600" err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dataframe</a:t>
            </a:r>
            <a:endParaRPr lang="en-US" sz="16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  <a:p>
            <a:pPr marL="1314450" lvl="2" indent="-374650">
              <a:buClr>
                <a:schemeClr val="lt1"/>
              </a:buClr>
              <a:buSzPts val="2300"/>
              <a:buFont typeface="Wingdings"/>
              <a:buChar char="§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Remove rows and columns with null values</a:t>
            </a:r>
          </a:p>
          <a:p>
            <a:pPr marL="1314450" lvl="2" indent="-374650">
              <a:buClr>
                <a:schemeClr val="lt1"/>
              </a:buClr>
              <a:buSzPts val="2300"/>
              <a:buFont typeface="Wingdings"/>
              <a:buChar char="§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Align all data using uniform dates</a:t>
            </a:r>
          </a:p>
          <a:p>
            <a:pPr marL="914400" lvl="1" indent="-374650">
              <a:buClr>
                <a:schemeClr val="lt1"/>
              </a:buClr>
              <a:buSzPts val="2300"/>
              <a:buFont typeface="Courier New"/>
              <a:buChar char="o"/>
            </a:pPr>
            <a:endParaRPr lang="en-US" sz="16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  <a:p>
            <a:pPr marL="457200" indent="-374650"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Data scaling</a:t>
            </a:r>
          </a:p>
          <a:p>
            <a:pPr marL="457200" indent="-374650">
              <a:buClr>
                <a:schemeClr val="lt1"/>
              </a:buClr>
              <a:buSzPts val="2300"/>
              <a:buFont typeface="Franklin Gothic"/>
              <a:buChar char="●"/>
            </a:pPr>
            <a:endParaRPr lang="en-US" sz="16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  <a:p>
            <a:pPr marL="457200" indent="-374650"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16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Data splitting: 80/20 test/train split </a:t>
            </a:r>
            <a:endParaRPr lang="en-US">
              <a:solidFill>
                <a:schemeClr val="lt1"/>
              </a:solidFill>
            </a:endParaRP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endParaRPr lang="en-US" sz="16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18911cb62_0_0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solidFill>
                  <a:srgbClr val="FFFFFF"/>
                </a:solidFill>
              </a:rPr>
              <a:t>Data Exploration</a:t>
            </a:r>
            <a:endParaRPr sz="3220">
              <a:solidFill>
                <a:srgbClr val="FFFFFF"/>
              </a:solidFill>
            </a:endParaRPr>
          </a:p>
        </p:txBody>
      </p:sp>
      <p:sp>
        <p:nvSpPr>
          <p:cNvPr id="81" name="Google Shape;81;g2a18911cb62_0_0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a18911cb62_0_0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6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83" name="Google Shape;83;g2a18911cb62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number&#10;&#10;Description automatically generated">
            <a:extLst>
              <a:ext uri="{FF2B5EF4-FFF2-40B4-BE49-F238E27FC236}">
                <a16:creationId xmlns:a16="http://schemas.microsoft.com/office/drawing/2014/main" id="{D7DCDDA7-735C-ABBC-8938-A986FFF2D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42" r="-171" b="1408"/>
          <a:stretch/>
        </p:blipFill>
        <p:spPr>
          <a:xfrm>
            <a:off x="5481716" y="1258892"/>
            <a:ext cx="3328759" cy="368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B0B0C-35FC-87D3-6C61-A4E131985420}"/>
              </a:ext>
            </a:extLst>
          </p:cNvPr>
          <p:cNvSpPr txBox="1"/>
          <p:nvPr/>
        </p:nvSpPr>
        <p:spPr>
          <a:xfrm>
            <a:off x="5377721" y="756533"/>
            <a:ext cx="3581243" cy="733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klin Gothic"/>
              </a:rPr>
              <a:t>The Coca-Cola Company (KO)</a:t>
            </a:r>
          </a:p>
          <a:p>
            <a:r>
              <a:rPr lang="en-US">
                <a:solidFill>
                  <a:schemeClr val="bg1"/>
                </a:solidFill>
                <a:latin typeface="Franklin Gothic"/>
              </a:rPr>
              <a:t>NYSE - NYSE Delayed Price. Currency in USD</a:t>
            </a:r>
          </a:p>
          <a:p>
            <a:pPr algn="l"/>
            <a:endParaRPr lang="en-US"/>
          </a:p>
        </p:txBody>
      </p:sp>
      <p:pic>
        <p:nvPicPr>
          <p:cNvPr id="5" name="Picture 4" descr="A graph of a price&#10;&#10;Description automatically generated">
            <a:extLst>
              <a:ext uri="{FF2B5EF4-FFF2-40B4-BE49-F238E27FC236}">
                <a16:creationId xmlns:a16="http://schemas.microsoft.com/office/drawing/2014/main" id="{38DCAEB5-6C26-4A79-39BA-442A5C8B4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55" y="1443908"/>
            <a:ext cx="4101683" cy="2991136"/>
          </a:xfrm>
          <a:prstGeom prst="rect">
            <a:avLst/>
          </a:prstGeom>
        </p:spPr>
      </p:pic>
      <p:sp>
        <p:nvSpPr>
          <p:cNvPr id="10" name="Google Shape;84;g2a18911cb62_0_0">
            <a:extLst>
              <a:ext uri="{FF2B5EF4-FFF2-40B4-BE49-F238E27FC236}">
                <a16:creationId xmlns:a16="http://schemas.microsoft.com/office/drawing/2014/main" id="{98160DA9-85A3-A168-ED73-772DAD7078D7}"/>
              </a:ext>
            </a:extLst>
          </p:cNvPr>
          <p:cNvSpPr txBox="1"/>
          <p:nvPr/>
        </p:nvSpPr>
        <p:spPr>
          <a:xfrm>
            <a:off x="5301962" y="1675588"/>
            <a:ext cx="3818929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>
              <a:lnSpc>
                <a:spcPct val="150000"/>
              </a:lnSpc>
              <a:buClr>
                <a:schemeClr val="lt1"/>
              </a:buClr>
              <a:buSzPts val="2300"/>
            </a:pPr>
            <a:r>
              <a:rPr lang="en-US">
                <a:solidFill>
                  <a:schemeClr val="lt1"/>
                </a:solidFill>
                <a:latin typeface="Franklin Gothic"/>
                <a:ea typeface="Franklin Gothic"/>
              </a:rPr>
              <a:t>Exploratory data analysis using </a:t>
            </a:r>
            <a:r>
              <a:rPr lang="en-US" err="1">
                <a:solidFill>
                  <a:schemeClr val="lt1"/>
                </a:solidFill>
                <a:latin typeface="Franklin Gothic"/>
                <a:ea typeface="Franklin Gothic"/>
              </a:rPr>
              <a:t>PySpark</a:t>
            </a:r>
            <a:r>
              <a:rPr lang="en-US">
                <a:solidFill>
                  <a:schemeClr val="lt1"/>
                </a:solidFill>
                <a:latin typeface="Franklin Gothic"/>
                <a:ea typeface="Franklin Gothic"/>
              </a:rPr>
              <a:t>:</a:t>
            </a: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lt1"/>
                </a:solidFill>
                <a:latin typeface="Franklin Gothic"/>
                <a:ea typeface="Franklin Gothic"/>
              </a:rPr>
              <a:t>The average closing price: 17.45</a:t>
            </a:r>
            <a:endParaRPr lang="en-US">
              <a:solidFill>
                <a:schemeClr val="lt1"/>
              </a:solidFill>
            </a:endParaRP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lt1"/>
                </a:solidFill>
                <a:latin typeface="Franklin Gothic"/>
                <a:ea typeface="Franklin Gothic"/>
              </a:rPr>
              <a:t>On 2022-04-21, the stock price was the highest: 63.32</a:t>
            </a: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lt1"/>
                </a:solidFill>
                <a:latin typeface="Franklin Gothic"/>
                <a:ea typeface="Franklin Gothic"/>
              </a:rPr>
              <a:t>Minimum volume: 77 thousand on </a:t>
            </a:r>
          </a:p>
          <a:p>
            <a:pPr marL="82550" lvl="1">
              <a:lnSpc>
                <a:spcPct val="150000"/>
              </a:lnSpc>
              <a:buClr>
                <a:schemeClr val="lt1"/>
              </a:buClr>
              <a:buSzPts val="2300"/>
            </a:pPr>
            <a:r>
              <a:rPr lang="en-US">
                <a:solidFill>
                  <a:schemeClr val="lt1"/>
                </a:solidFill>
                <a:latin typeface="Franklin Gothic"/>
                <a:ea typeface="Franklin Gothic"/>
              </a:rPr>
              <a:t>         1963-10-16</a:t>
            </a:r>
          </a:p>
          <a:p>
            <a:pPr marL="457200" lvl="8" indent="-374650">
              <a:lnSpc>
                <a:spcPct val="150000"/>
              </a:lnSpc>
              <a:buClr>
                <a:schemeClr val="lt1"/>
              </a:buClr>
              <a:buSzPts val="2300"/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lt1"/>
                </a:solidFill>
                <a:latin typeface="Franklin Gothic"/>
                <a:ea typeface="Franklin Gothic"/>
              </a:rPr>
              <a:t>Maximum volume: </a:t>
            </a:r>
            <a:r>
              <a:rPr lang="en-US">
                <a:solidFill>
                  <a:schemeClr val="lt1"/>
                </a:solidFill>
                <a:ea typeface="Franklin Gothic"/>
              </a:rPr>
              <a:t>124 million on</a:t>
            </a:r>
          </a:p>
          <a:p>
            <a:pPr marL="82550" lvl="8">
              <a:lnSpc>
                <a:spcPct val="150000"/>
              </a:lnSpc>
              <a:buClr>
                <a:schemeClr val="lt1"/>
              </a:buClr>
              <a:buSzPts val="2300"/>
            </a:pPr>
            <a:r>
              <a:rPr lang="en-US">
                <a:solidFill>
                  <a:schemeClr val="lt1"/>
                </a:solidFill>
                <a:latin typeface="Franklin Gothic"/>
                <a:ea typeface="Franklin Gothic"/>
              </a:rPr>
              <a:t>        2009-09-18</a:t>
            </a:r>
          </a:p>
        </p:txBody>
      </p:sp>
    </p:spTree>
    <p:extLst>
      <p:ext uri="{BB962C8B-B14F-4D97-AF65-F5344CB8AC3E}">
        <p14:creationId xmlns:p14="http://schemas.microsoft.com/office/powerpoint/2010/main" val="31748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18911cb62_0_16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FFFFFF"/>
                </a:solidFill>
              </a:rPr>
              <a:t>Models Constructed</a:t>
            </a:r>
            <a:endParaRPr sz="3220">
              <a:solidFill>
                <a:srgbClr val="FFFFFF"/>
              </a:solidFill>
            </a:endParaRPr>
          </a:p>
        </p:txBody>
      </p:sp>
      <p:sp>
        <p:nvSpPr>
          <p:cNvPr id="99" name="Google Shape;99;g2a18911cb62_0_16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a18911cb62_0_16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7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1" name="Google Shape;101;g2a18911cb62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a18911cb62_0_16"/>
          <p:cNvSpPr txBox="1"/>
          <p:nvPr/>
        </p:nvSpPr>
        <p:spPr>
          <a:xfrm>
            <a:off x="671250" y="1361060"/>
            <a:ext cx="7196400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Linear Regression</a:t>
            </a:r>
            <a:endParaRPr lang="en-US" sz="16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Support Vector Machines (SVM)</a:t>
            </a: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Naïve Bayes</a:t>
            </a: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Gradient-boosted Trees</a:t>
            </a:r>
          </a:p>
          <a:p>
            <a:pPr marL="457200" indent="-374650">
              <a:lnSpc>
                <a:spcPct val="150000"/>
              </a:lnSpc>
              <a:buClr>
                <a:schemeClr val="lt1"/>
              </a:buClr>
              <a:buSzPts val="2300"/>
              <a:buFont typeface="Franklin Gothic"/>
              <a:buChar char="●"/>
            </a:pPr>
            <a:r>
              <a:rPr lang="en-US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Random Forest (Decision Trees)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18911cb62_0_16"/>
          <p:cNvSpPr txBox="1">
            <a:spLocks noGrp="1"/>
          </p:cNvSpPr>
          <p:nvPr>
            <p:ph type="title"/>
          </p:nvPr>
        </p:nvSpPr>
        <p:spPr>
          <a:xfrm>
            <a:off x="686375" y="455700"/>
            <a:ext cx="77733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>
                <a:solidFill>
                  <a:srgbClr val="FFFFFF"/>
                </a:solidFill>
              </a:rPr>
              <a:t>Model Performance: Linear Regression</a:t>
            </a:r>
            <a:endParaRPr lang="en-US"/>
          </a:p>
        </p:txBody>
      </p:sp>
      <p:sp>
        <p:nvSpPr>
          <p:cNvPr id="99" name="Google Shape;99;g2a18911cb62_0_16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a18911cb62_0_16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8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1" name="Google Shape;101;g2a18911cb62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F87E53D-A46E-AD24-4581-AC73CD2A7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836903"/>
              </p:ext>
            </p:extLst>
          </p:nvPr>
        </p:nvGraphicFramePr>
        <p:xfrm>
          <a:off x="717550" y="1518666"/>
          <a:ext cx="7708900" cy="2106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784">
                  <a:extLst>
                    <a:ext uri="{9D8B030D-6E8A-4147-A177-3AD203B41FA5}">
                      <a16:colId xmlns:a16="http://schemas.microsoft.com/office/drawing/2014/main" val="2455486730"/>
                    </a:ext>
                  </a:extLst>
                </a:gridCol>
                <a:gridCol w="1341779">
                  <a:extLst>
                    <a:ext uri="{9D8B030D-6E8A-4147-A177-3AD203B41FA5}">
                      <a16:colId xmlns:a16="http://schemas.microsoft.com/office/drawing/2014/main" val="89408766"/>
                    </a:ext>
                  </a:extLst>
                </a:gridCol>
                <a:gridCol w="1341779">
                  <a:extLst>
                    <a:ext uri="{9D8B030D-6E8A-4147-A177-3AD203B41FA5}">
                      <a16:colId xmlns:a16="http://schemas.microsoft.com/office/drawing/2014/main" val="2132845836"/>
                    </a:ext>
                  </a:extLst>
                </a:gridCol>
                <a:gridCol w="1341779">
                  <a:extLst>
                    <a:ext uri="{9D8B030D-6E8A-4147-A177-3AD203B41FA5}">
                      <a16:colId xmlns:a16="http://schemas.microsoft.com/office/drawing/2014/main" val="1657468931"/>
                    </a:ext>
                  </a:extLst>
                </a:gridCol>
                <a:gridCol w="1341779">
                  <a:extLst>
                    <a:ext uri="{9D8B030D-6E8A-4147-A177-3AD203B41FA5}">
                      <a16:colId xmlns:a16="http://schemas.microsoft.com/office/drawing/2014/main" val="1175536894"/>
                    </a:ext>
                  </a:extLst>
                </a:gridCol>
              </a:tblGrid>
              <a:tr h="526542">
                <a:tc>
                  <a:txBody>
                    <a:bodyPr/>
                    <a:lstStyle/>
                    <a:p>
                      <a:pPr marR="0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" panose="020B0604020202020204" charset="0"/>
                        </a:rPr>
                        <a:t>Target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" panose="020B0604020202020204" charset="0"/>
                        </a:rPr>
                        <a:t>Adjusted Close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"/>
                        </a:rPr>
                        <a:t>Rate of Return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515205"/>
                  </a:ext>
                </a:extLst>
              </a:tr>
              <a:tr h="526542">
                <a:tc>
                  <a:txBody>
                    <a:bodyPr/>
                    <a:lstStyle/>
                    <a:p>
                      <a:pPr marL="0" marR="0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MSE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R-Squared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MSE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R-Squared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272717"/>
                  </a:ext>
                </a:extLst>
              </a:tr>
              <a:tr h="526542">
                <a:tc>
                  <a:txBody>
                    <a:bodyPr/>
                    <a:lstStyle/>
                    <a:p>
                      <a:pPr marL="0" marR="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Daily Stock Price Data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14.21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0.94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0.00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0.00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18285"/>
                  </a:ext>
                </a:extLst>
              </a:tr>
              <a:tr h="526542">
                <a:tc>
                  <a:txBody>
                    <a:bodyPr/>
                    <a:lstStyle/>
                    <a:p>
                      <a:pPr marL="0" marR="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Quarterly Earnings Data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16.62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0.95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0.00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"/>
                        </a:rPr>
                        <a:t>0.00</a:t>
                      </a:r>
                      <a:endParaRPr lang="en-US" sz="1800" b="0" i="0" u="none" strike="noStrike" dirty="0">
                        <a:effectLst/>
                        <a:latin typeface="Frankli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49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6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A1E5BB-A998-8309-0462-826559226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099" y="2354251"/>
            <a:ext cx="3533359" cy="1887171"/>
          </a:xfrm>
          <a:prstGeom prst="rect">
            <a:avLst/>
          </a:prstGeom>
        </p:spPr>
      </p:pic>
      <p:sp>
        <p:nvSpPr>
          <p:cNvPr id="98" name="Google Shape;98;g2a18911cb62_0_16"/>
          <p:cNvSpPr txBox="1">
            <a:spLocks noGrp="1"/>
          </p:cNvSpPr>
          <p:nvPr>
            <p:ph type="title"/>
          </p:nvPr>
        </p:nvSpPr>
        <p:spPr>
          <a:xfrm>
            <a:off x="520195" y="455700"/>
            <a:ext cx="8138086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>
                <a:solidFill>
                  <a:srgbClr val="FFFFFF"/>
                </a:solidFill>
              </a:rPr>
              <a:t>Model Performance: Gradient-boosted Trees</a:t>
            </a:r>
            <a:endParaRPr lang="en-US"/>
          </a:p>
        </p:txBody>
      </p:sp>
      <p:sp>
        <p:nvSpPr>
          <p:cNvPr id="99" name="Google Shape;99;g2a18911cb62_0_16"/>
          <p:cNvSpPr/>
          <p:nvPr/>
        </p:nvSpPr>
        <p:spPr>
          <a:xfrm rot="10800000" flipH="1">
            <a:off x="802250" y="1144065"/>
            <a:ext cx="374400" cy="14400"/>
          </a:xfrm>
          <a:prstGeom prst="rect">
            <a:avLst/>
          </a:prstGeom>
          <a:solidFill>
            <a:srgbClr val="FFDA24"/>
          </a:solidFill>
          <a:ln w="19050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a18911cb62_0_16"/>
          <p:cNvSpPr txBox="1">
            <a:spLocks noGrp="1"/>
          </p:cNvSpPr>
          <p:nvPr>
            <p:ph type="sldNum" idx="12"/>
          </p:nvPr>
        </p:nvSpPr>
        <p:spPr>
          <a:xfrm>
            <a:off x="8524824" y="4565000"/>
            <a:ext cx="4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>
                <a:latin typeface="Franklin Gothic"/>
                <a:ea typeface="Franklin Gothic"/>
                <a:cs typeface="Franklin Gothic"/>
                <a:sym typeface="Franklin Gothic"/>
              </a:rPr>
              <a:t>9</a:t>
            </a:fld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1" name="Google Shape;101;g2a18911cb62_0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150" y="4705575"/>
            <a:ext cx="1682663" cy="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a18911cb62_0_16"/>
          <p:cNvSpPr txBox="1"/>
          <p:nvPr/>
        </p:nvSpPr>
        <p:spPr>
          <a:xfrm>
            <a:off x="652512" y="1148433"/>
            <a:ext cx="8348768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>
              <a:lnSpc>
                <a:spcPct val="150000"/>
              </a:lnSpc>
              <a:buClr>
                <a:schemeClr val="lt1"/>
              </a:buClr>
              <a:buSzPts val="2300"/>
            </a:pPr>
            <a:r>
              <a:rPr lang="en-US" sz="23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Experiment: </a:t>
            </a:r>
            <a:r>
              <a:rPr lang="en-US" sz="2300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Can more features compensate for less data?</a:t>
            </a:r>
          </a:p>
        </p:txBody>
      </p:sp>
      <p:pic>
        <p:nvPicPr>
          <p:cNvPr id="5" name="Picture 4" descr="A graph with red and black lines&#10;&#10;Description automatically generated">
            <a:extLst>
              <a:ext uri="{FF2B5EF4-FFF2-40B4-BE49-F238E27FC236}">
                <a16:creationId xmlns:a16="http://schemas.microsoft.com/office/drawing/2014/main" id="{CDA50633-580E-31D8-965F-E50CBA3EF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37" y="2354251"/>
            <a:ext cx="3539552" cy="1887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ED7DF3-459B-F762-20D7-FEB04BDE2E8C}"/>
              </a:ext>
            </a:extLst>
          </p:cNvPr>
          <p:cNvSpPr txBox="1"/>
          <p:nvPr/>
        </p:nvSpPr>
        <p:spPr>
          <a:xfrm>
            <a:off x="990756" y="2574092"/>
            <a:ext cx="1442802" cy="5586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MAE: 0.61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RMSE: 1.21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R-Squared: 0.99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393FB-DB41-A06B-2FE3-10D3EEE520B5}"/>
              </a:ext>
            </a:extLst>
          </p:cNvPr>
          <p:cNvSpPr txBox="1"/>
          <p:nvPr/>
        </p:nvSpPr>
        <p:spPr>
          <a:xfrm>
            <a:off x="4525273" y="2603872"/>
            <a:ext cx="1442802" cy="5586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MAE: </a:t>
            </a:r>
            <a:r>
              <a:rPr lang="en-US" sz="1000">
                <a:solidFill>
                  <a:srgbClr val="C00000"/>
                </a:solidFill>
                <a:latin typeface="Franklin Gothic"/>
              </a:rPr>
              <a:t>1.45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RMSE: </a:t>
            </a:r>
            <a:r>
              <a:rPr lang="en-US" sz="1000">
                <a:solidFill>
                  <a:srgbClr val="C00000"/>
                </a:solidFill>
                <a:latin typeface="Franklin Gothic"/>
              </a:rPr>
              <a:t>2.18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R-Squared: </a:t>
            </a:r>
            <a:r>
              <a:rPr lang="en-US" sz="1000">
                <a:solidFill>
                  <a:srgbClr val="C00000"/>
                </a:solidFill>
                <a:latin typeface="Franklin Gothic"/>
              </a:rPr>
              <a:t>0.97</a:t>
            </a:r>
          </a:p>
        </p:txBody>
      </p:sp>
      <p:sp>
        <p:nvSpPr>
          <p:cNvPr id="22" name="Google Shape;102;g2a18911cb62_0_16">
            <a:extLst>
              <a:ext uri="{FF2B5EF4-FFF2-40B4-BE49-F238E27FC236}">
                <a16:creationId xmlns:a16="http://schemas.microsoft.com/office/drawing/2014/main" id="{FA1FD26C-2497-7788-B460-8584FB60F185}"/>
              </a:ext>
            </a:extLst>
          </p:cNvPr>
          <p:cNvSpPr txBox="1"/>
          <p:nvPr/>
        </p:nvSpPr>
        <p:spPr>
          <a:xfrm>
            <a:off x="664379" y="1778646"/>
            <a:ext cx="3537862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>
              <a:lnSpc>
                <a:spcPct val="150000"/>
              </a:lnSpc>
              <a:buClr>
                <a:schemeClr val="lt1"/>
              </a:buClr>
              <a:buSzPts val="2300"/>
            </a:pPr>
            <a:r>
              <a:rPr lang="en-US" sz="10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Stock price prediction: Daily data</a:t>
            </a:r>
          </a:p>
          <a:p>
            <a:pPr marL="82550">
              <a:lnSpc>
                <a:spcPct val="150000"/>
              </a:lnSpc>
              <a:buSzPts val="2300"/>
            </a:pPr>
            <a:r>
              <a:rPr lang="en-US" sz="10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Features: open, high, low, close, volume</a:t>
            </a:r>
            <a:endParaRPr lang="en-US" sz="10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  <a:p>
            <a:pPr marL="82550">
              <a:lnSpc>
                <a:spcPct val="150000"/>
              </a:lnSpc>
              <a:buSzPts val="2300"/>
            </a:pPr>
            <a:endParaRPr lang="en-US" b="1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</p:txBody>
      </p:sp>
      <p:sp>
        <p:nvSpPr>
          <p:cNvPr id="9" name="Google Shape;102;g2a18911cb62_0_16">
            <a:extLst>
              <a:ext uri="{FF2B5EF4-FFF2-40B4-BE49-F238E27FC236}">
                <a16:creationId xmlns:a16="http://schemas.microsoft.com/office/drawing/2014/main" id="{FED00786-B9D3-D4D3-02E1-434EE60FCB33}"/>
              </a:ext>
            </a:extLst>
          </p:cNvPr>
          <p:cNvSpPr txBox="1"/>
          <p:nvPr/>
        </p:nvSpPr>
        <p:spPr>
          <a:xfrm>
            <a:off x="4214108" y="1793966"/>
            <a:ext cx="3537862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>
              <a:lnSpc>
                <a:spcPct val="150000"/>
              </a:lnSpc>
              <a:buClr>
                <a:schemeClr val="lt1"/>
              </a:buClr>
              <a:buSzPts val="2300"/>
            </a:pPr>
            <a:r>
              <a:rPr lang="en-US" sz="10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Stock price prediction: Quarterly data</a:t>
            </a:r>
          </a:p>
          <a:p>
            <a:pPr marL="82550">
              <a:lnSpc>
                <a:spcPct val="150000"/>
              </a:lnSpc>
              <a:buSzPts val="2300"/>
            </a:pPr>
            <a:r>
              <a:rPr lang="en-US" sz="10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Features: open, high, low, volume, … 100 more!</a:t>
            </a:r>
            <a:endParaRPr lang="en-US" sz="10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  <a:p>
            <a:pPr marL="82550">
              <a:lnSpc>
                <a:spcPct val="150000"/>
              </a:lnSpc>
              <a:buSzPts val="2300"/>
            </a:pPr>
            <a:endParaRPr lang="en-US" b="1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</p:txBody>
      </p:sp>
      <p:pic>
        <p:nvPicPr>
          <p:cNvPr id="6" name="Picture 5" descr="A blue rectangle with white dots&#10;&#10;Description automatically generated">
            <a:extLst>
              <a:ext uri="{FF2B5EF4-FFF2-40B4-BE49-F238E27FC236}">
                <a16:creationId xmlns:a16="http://schemas.microsoft.com/office/drawing/2014/main" id="{5943D792-9186-BA54-B6E4-8DBB463BC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064" y="1796278"/>
            <a:ext cx="3415706" cy="533587"/>
          </a:xfrm>
          <a:prstGeom prst="rect">
            <a:avLst/>
          </a:prstGeom>
        </p:spPr>
      </p:pic>
      <p:sp>
        <p:nvSpPr>
          <p:cNvPr id="3" name="Google Shape;102;g2a18911cb62_0_16">
            <a:extLst>
              <a:ext uri="{FF2B5EF4-FFF2-40B4-BE49-F238E27FC236}">
                <a16:creationId xmlns:a16="http://schemas.microsoft.com/office/drawing/2014/main" id="{BCC1C100-E601-2A33-05CA-8FD0F2298B28}"/>
              </a:ext>
            </a:extLst>
          </p:cNvPr>
          <p:cNvSpPr txBox="1"/>
          <p:nvPr/>
        </p:nvSpPr>
        <p:spPr>
          <a:xfrm>
            <a:off x="4200741" y="1779912"/>
            <a:ext cx="3537862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2550">
              <a:lnSpc>
                <a:spcPct val="150000"/>
              </a:lnSpc>
              <a:buClr>
                <a:schemeClr val="lt1"/>
              </a:buClr>
              <a:buSzPts val="2300"/>
            </a:pPr>
            <a:r>
              <a:rPr lang="en-US" sz="10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Stock price prediction: Quarterly data</a:t>
            </a:r>
          </a:p>
          <a:p>
            <a:pPr marL="82550">
              <a:lnSpc>
                <a:spcPct val="150000"/>
              </a:lnSpc>
              <a:buSzPts val="2300"/>
            </a:pPr>
            <a:r>
              <a:rPr lang="en-US" sz="10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</a:rPr>
              <a:t>Features: open, high, low, volume</a:t>
            </a:r>
            <a:endParaRPr lang="en-US" sz="1000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  <a:p>
            <a:pPr marL="82550">
              <a:lnSpc>
                <a:spcPct val="150000"/>
              </a:lnSpc>
              <a:buSzPts val="2300"/>
            </a:pPr>
            <a:endParaRPr lang="en-US" b="1">
              <a:solidFill>
                <a:schemeClr val="lt1"/>
              </a:solidFill>
              <a:latin typeface="Franklin Gothic"/>
              <a:ea typeface="Franklin Gothic"/>
              <a:cs typeface="Franklin Gothic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A60C93-EA68-9C83-AF28-2B56BA02F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656" y="2354251"/>
            <a:ext cx="3507398" cy="18871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FDB0FC-DCC6-E3CA-E48E-E871A2A22625}"/>
              </a:ext>
            </a:extLst>
          </p:cNvPr>
          <p:cNvSpPr txBox="1"/>
          <p:nvPr/>
        </p:nvSpPr>
        <p:spPr>
          <a:xfrm>
            <a:off x="4507884" y="2579486"/>
            <a:ext cx="1442802" cy="5586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MAE: </a:t>
            </a:r>
            <a:r>
              <a:rPr lang="en-US" sz="1000">
                <a:solidFill>
                  <a:srgbClr val="039143"/>
                </a:solidFill>
                <a:latin typeface="Franklin Gothic"/>
              </a:rPr>
              <a:t>0.86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RMSE:</a:t>
            </a:r>
            <a:r>
              <a:rPr lang="en-US" sz="1000">
                <a:solidFill>
                  <a:srgbClr val="039143"/>
                </a:solidFill>
                <a:latin typeface="Franklin Gothic"/>
              </a:rPr>
              <a:t> 1.34</a:t>
            </a:r>
          </a:p>
          <a:p>
            <a:r>
              <a:rPr lang="en-US" sz="1000">
                <a:solidFill>
                  <a:srgbClr val="1A2835"/>
                </a:solidFill>
                <a:latin typeface="Franklin Gothic"/>
              </a:rPr>
              <a:t>R-Squared: </a:t>
            </a:r>
            <a:r>
              <a:rPr lang="en-US" sz="1000">
                <a:solidFill>
                  <a:srgbClr val="039143"/>
                </a:solidFill>
                <a:latin typeface="Franklin Gothic"/>
              </a:rPr>
              <a:t>0.99</a:t>
            </a:r>
          </a:p>
        </p:txBody>
      </p:sp>
    </p:spTree>
    <p:extLst>
      <p:ext uri="{BB962C8B-B14F-4D97-AF65-F5344CB8AC3E}">
        <p14:creationId xmlns:p14="http://schemas.microsoft.com/office/powerpoint/2010/main" val="95231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9" grpId="0"/>
      <p:bldP spid="3" grpId="0"/>
      <p:bldP spid="18" grpId="0"/>
    </p:bldLst>
  </p:timing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20268b9-a232-45d2-a7da-5454a2888342" xsi:nil="true"/>
    <lcf76f155ced4ddcb4097134ff3c332f xmlns="3be93040-f706-430d-971a-b5193ee42de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A949D1FA0D7A4587F6404D95B70E52" ma:contentTypeVersion="9" ma:contentTypeDescription="Create a new document." ma:contentTypeScope="" ma:versionID="56b331fdfaba8307462aa74e2ebb6d02">
  <xsd:schema xmlns:xsd="http://www.w3.org/2001/XMLSchema" xmlns:xs="http://www.w3.org/2001/XMLSchema" xmlns:p="http://schemas.microsoft.com/office/2006/metadata/properties" xmlns:ns2="3be93040-f706-430d-971a-b5193ee42de3" xmlns:ns3="420268b9-a232-45d2-a7da-5454a2888342" targetNamespace="http://schemas.microsoft.com/office/2006/metadata/properties" ma:root="true" ma:fieldsID="aa07bc30e0194bd1b0d2cd29f29363e8" ns2:_="" ns3:_="">
    <xsd:import namespace="3be93040-f706-430d-971a-b5193ee42de3"/>
    <xsd:import namespace="420268b9-a232-45d2-a7da-5454a28883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93040-f706-430d-971a-b5193ee42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0268b9-a232-45d2-a7da-5454a288834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b509e96-d71b-47da-9179-6bc5302c7e74}" ma:internalName="TaxCatchAll" ma:showField="CatchAllData" ma:web="420268b9-a232-45d2-a7da-5454a28883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37C958-2D98-40E0-BBDA-3C475171FA5C}">
  <ds:schemaRefs>
    <ds:schemaRef ds:uri="3be93040-f706-430d-971a-b5193ee42de3"/>
    <ds:schemaRef ds:uri="420268b9-a232-45d2-a7da-5454a2888342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98F887A-2FC2-44B3-A3C6-85296704FB88}">
  <ds:schemaRefs>
    <ds:schemaRef ds:uri="3be93040-f706-430d-971a-b5193ee42de3"/>
    <ds:schemaRef ds:uri="420268b9-a232-45d2-a7da-5454a28883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C3FEE01-62E7-4FA7-B97B-B7FC5782AD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SDS UVA Slide Deck</vt:lpstr>
      <vt:lpstr>Analysis of Coca-Cola Stock</vt:lpstr>
      <vt:lpstr>Table of Contents</vt:lpstr>
      <vt:lpstr>Executive Summary</vt:lpstr>
      <vt:lpstr>Data Summary</vt:lpstr>
      <vt:lpstr>Variable Transformations and Preprocessing</vt:lpstr>
      <vt:lpstr>Data Exploration</vt:lpstr>
      <vt:lpstr>Models Constructed</vt:lpstr>
      <vt:lpstr>Model Performance: Linear Regression</vt:lpstr>
      <vt:lpstr>Model Performance: Gradient-boosted Trees</vt:lpstr>
      <vt:lpstr>Model Performance: Random Forest</vt:lpstr>
      <vt:lpstr>Model Performance: Naive Bayes and SVM</vt:lpstr>
      <vt:lpstr>Conclusions and Future Research</vt:lpstr>
      <vt:lpstr>Appendix I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Coca-Cola Stock</dc:title>
  <cp:revision>31</cp:revision>
  <dcterms:modified xsi:type="dcterms:W3CDTF">2023-12-08T16:01:29Z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0x010100D6A949D1FA0D7A4587F6404D95B70E52</vt:lpwstr>
  </property>
  <property fmtid="{D5CDD505-2E9C-101B-9397-08002B2CF9AE}" pid="3" name="MediaServiceImageTags">
    <vt:lpwstr/>
  </property>
</Properties>
</file>